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17" r:id="rId5"/>
    <p:sldId id="307" r:id="rId6"/>
    <p:sldId id="308" r:id="rId7"/>
    <p:sldId id="278" r:id="rId8"/>
    <p:sldId id="309" r:id="rId9"/>
    <p:sldId id="263" r:id="rId10"/>
    <p:sldId id="310" r:id="rId11"/>
    <p:sldId id="311" r:id="rId12"/>
    <p:sldId id="312" r:id="rId13"/>
    <p:sldId id="316" r:id="rId14"/>
    <p:sldId id="31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636A58"/>
    <a:srgbClr val="505A47"/>
    <a:srgbClr val="D1D8B7"/>
    <a:srgbClr val="A09D79"/>
    <a:srgbClr val="AD5C4D"/>
    <a:srgbClr val="543E35"/>
    <a:srgbClr val="637700"/>
    <a:srgbClr val="FFF4ED"/>
    <a:srgbClr val="5E6A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405" autoAdjust="0"/>
  </p:normalViewPr>
  <p:slideViewPr>
    <p:cSldViewPr snapToGrid="0">
      <p:cViewPr>
        <p:scale>
          <a:sx n="66" d="100"/>
          <a:sy n="66" d="100"/>
        </p:scale>
        <p:origin x="668" y="128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11/30/2024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11/30/2024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9986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67541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73721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74091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7366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8133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6281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0893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72499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able Placeholder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anchor="ctr" anchorCtr="0"/>
          <a:lstStyle>
            <a:lvl1pPr algn="l"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>
              <a:lnSpc>
                <a:spcPct val="75000"/>
              </a:lnSpc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>
            <a:lvl1pPr>
              <a:lnSpc>
                <a:spcPct val="75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>
            <a:noAutofit/>
          </a:bodyPr>
          <a:lstStyle>
            <a:lvl1pPr marL="0" indent="0">
              <a:buFont typeface="Courier New" panose="02070309020205020404" pitchFamily="49" charset="0"/>
              <a:buNone/>
              <a:defRPr sz="2400" b="0" cap="all" baseline="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anchor="b" anchorCtr="0"/>
          <a:lstStyle>
            <a:lvl1pPr algn="ctr">
              <a:defRPr sz="4800" cap="none" baseline="0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>
            <a:normAutofit/>
          </a:bodyPr>
          <a:lstStyle>
            <a:lvl1pPr marL="228600" indent="-228600">
              <a:buFont typeface="+mj-lt"/>
              <a:buAutoNum type="arabicPeriod"/>
              <a:defRPr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and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exels.com/?utm_source=magicslides.app&amp;utm_medium=presentat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3729" y="904774"/>
            <a:ext cx="7124541" cy="4042611"/>
          </a:xfrm>
        </p:spPr>
        <p:txBody>
          <a:bodyPr anchor="ctr"/>
          <a:lstStyle/>
          <a:p>
            <a:pPr>
              <a:lnSpc>
                <a:spcPct val="110001"/>
              </a:lnSpc>
            </a:pPr>
            <a:r>
              <a:rPr lang="en-US" sz="6000" b="1" dirty="0">
                <a:solidFill>
                  <a:srgbClr val="000000"/>
                </a:solidFill>
                <a:latin typeface="Arial Rounded MT Bold" panose="020F0704030504030204" pitchFamily="34" charset="0"/>
                <a:ea typeface="Montserrat"/>
                <a:cs typeface="Montserrat"/>
                <a:sym typeface="Montserrat"/>
              </a:rPr>
              <a:t>CytoAutoClustur</a:t>
            </a:r>
            <a:br>
              <a:rPr lang="en-US" sz="6000" b="1" dirty="0">
                <a:solidFill>
                  <a:srgbClr val="000000"/>
                </a:solidFill>
                <a:latin typeface="Arial Rounded MT Bold" panose="020F0704030504030204" pitchFamily="34" charset="0"/>
                <a:ea typeface="Montserrat"/>
                <a:cs typeface="Montserrat"/>
                <a:sym typeface="Montserrat"/>
              </a:rPr>
            </a:b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 Study of Mass Cytometry in Cells</a:t>
            </a:r>
            <a:br>
              <a:rPr lang="en-IN" sz="1600" dirty="0">
                <a:solidFill>
                  <a:schemeClr val="accent6">
                    <a:lumMod val="50000"/>
                  </a:schemeClr>
                </a:solidFill>
              </a:rPr>
            </a:br>
            <a:endParaRPr lang="en-US" sz="1400" dirty="0">
              <a:latin typeface="Arial Rounded MT Bold" panose="020F07040305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755571-B07B-07FB-E514-AB283D426EB8}"/>
              </a:ext>
            </a:extLst>
          </p:cNvPr>
          <p:cNvSpPr txBox="1"/>
          <p:nvPr/>
        </p:nvSpPr>
        <p:spPr>
          <a:xfrm>
            <a:off x="7631227" y="4160480"/>
            <a:ext cx="56420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Anup V Mensinkai</a:t>
            </a:r>
            <a:endParaRPr lang="en-IN" sz="3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96E3FD31-D19A-BFEB-821F-C00103830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511" y="231007"/>
            <a:ext cx="10360152" cy="914400"/>
          </a:xfrm>
        </p:spPr>
        <p:txBody>
          <a:bodyPr/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-IN" sz="40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Gradio Interface for User Interaction</a:t>
            </a:r>
            <a:endParaRPr lang="en-IN" sz="4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576313-F1C8-57CB-82F6-54BC07D3B9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B94051-4645-B5ED-9C67-B7CAFE53D18D}"/>
              </a:ext>
            </a:extLst>
          </p:cNvPr>
          <p:cNvSpPr txBox="1"/>
          <p:nvPr/>
        </p:nvSpPr>
        <p:spPr>
          <a:xfrm>
            <a:off x="719488" y="1354623"/>
            <a:ext cx="6097604" cy="2606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US" sz="2400" b="1" dirty="0">
                <a:latin typeface="Times New Roman"/>
                <a:ea typeface="Times New Roman"/>
                <a:cs typeface="Times New Roman"/>
                <a:sym typeface="Times New Roman"/>
              </a:rPr>
              <a:t>Features:</a:t>
            </a: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Times New Roman"/>
              <a:buChar char="○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Visualize data subsets with t-SNE</a:t>
            </a: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Times New Roman"/>
              <a:buChar char="○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Predict cell types dynamically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US" sz="2400" b="1" dirty="0">
                <a:latin typeface="Times New Roman"/>
                <a:ea typeface="Times New Roman"/>
                <a:cs typeface="Times New Roman"/>
                <a:sym typeface="Times New Roman"/>
              </a:rPr>
              <a:t>Key Functions:</a:t>
            </a: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Times New Roman"/>
              <a:buChar char="○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Encodes unlabeled data</a:t>
            </a: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Times New Roman"/>
              <a:buChar char="○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Generates predictions and visualizations</a:t>
            </a:r>
          </a:p>
        </p:txBody>
      </p:sp>
      <p:pic>
        <p:nvPicPr>
          <p:cNvPr id="11" name="Google Shape;155;p32">
            <a:extLst>
              <a:ext uri="{FF2B5EF4-FFF2-40B4-BE49-F238E27FC236}">
                <a16:creationId xmlns:a16="http://schemas.microsoft.com/office/drawing/2014/main" id="{1544D031-4244-627B-FA7E-2662BBD5872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50181" y="4170515"/>
            <a:ext cx="7642459" cy="22183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7809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B33A77B-664F-FFD3-D61A-0D344C269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398" y="2971800"/>
            <a:ext cx="10360152" cy="914400"/>
          </a:xfrm>
        </p:spPr>
        <p:txBody>
          <a:bodyPr/>
          <a:lstStyle/>
          <a:p>
            <a:pPr algn="ctr"/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</a:t>
            </a:r>
            <a:b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9500A-4B75-29F9-CE37-C3E13D6A5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147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46C7B-D29F-368C-FEEC-CDFA125F8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8021" y="-1"/>
            <a:ext cx="3545991" cy="3045055"/>
          </a:xfrm>
        </p:spPr>
        <p:txBody>
          <a:bodyPr/>
          <a:lstStyle/>
          <a:p>
            <a:pPr marL="0" indent="0">
              <a:buNone/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Table of Contents</a:t>
            </a:r>
            <a:endParaRPr lang="en-US" sz="4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3">
            <a:extLst>
              <a:ext uri="{FF2B5EF4-FFF2-40B4-BE49-F238E27FC236}">
                <a16:creationId xmlns:a16="http://schemas.microsoft.com/office/drawing/2014/main" id="{E1CE8B07-FB33-A380-35CD-C794F24A23DB}"/>
              </a:ext>
            </a:extLst>
          </p:cNvPr>
          <p:cNvSpPr/>
          <p:nvPr/>
        </p:nvSpPr>
        <p:spPr>
          <a:xfrm>
            <a:off x="7483493" y="1291126"/>
            <a:ext cx="4114800" cy="510222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4">
            <a:extLst>
              <a:ext uri="{FF2B5EF4-FFF2-40B4-BE49-F238E27FC236}">
                <a16:creationId xmlns:a16="http://schemas.microsoft.com/office/drawing/2014/main" id="{9665C820-CE7F-BE4A-4652-123D7E0F7DC0}"/>
              </a:ext>
            </a:extLst>
          </p:cNvPr>
          <p:cNvSpPr/>
          <p:nvPr/>
        </p:nvSpPr>
        <p:spPr>
          <a:xfrm>
            <a:off x="6580621" y="1564678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01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5">
            <a:extLst>
              <a:ext uri="{FF2B5EF4-FFF2-40B4-BE49-F238E27FC236}">
                <a16:creationId xmlns:a16="http://schemas.microsoft.com/office/drawing/2014/main" id="{A708BA80-95FE-2829-0F85-9ED6B862F43B}"/>
              </a:ext>
            </a:extLst>
          </p:cNvPr>
          <p:cNvSpPr/>
          <p:nvPr/>
        </p:nvSpPr>
        <p:spPr>
          <a:xfrm>
            <a:off x="7037821" y="1564678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Project Overview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6">
            <a:extLst>
              <a:ext uri="{FF2B5EF4-FFF2-40B4-BE49-F238E27FC236}">
                <a16:creationId xmlns:a16="http://schemas.microsoft.com/office/drawing/2014/main" id="{AC7FB8AA-05BC-448B-0F18-0273AAA78B06}"/>
              </a:ext>
            </a:extLst>
          </p:cNvPr>
          <p:cNvSpPr/>
          <p:nvPr/>
        </p:nvSpPr>
        <p:spPr>
          <a:xfrm>
            <a:off x="6580621" y="2074900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02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7">
            <a:extLst>
              <a:ext uri="{FF2B5EF4-FFF2-40B4-BE49-F238E27FC236}">
                <a16:creationId xmlns:a16="http://schemas.microsoft.com/office/drawing/2014/main" id="{85EC37D5-4439-23EA-2A1B-B9085FC6AF3B}"/>
              </a:ext>
            </a:extLst>
          </p:cNvPr>
          <p:cNvSpPr/>
          <p:nvPr/>
        </p:nvSpPr>
        <p:spPr>
          <a:xfrm>
            <a:off x="7037821" y="2074900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Selecting the Right Dataset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8">
            <a:extLst>
              <a:ext uri="{FF2B5EF4-FFF2-40B4-BE49-F238E27FC236}">
                <a16:creationId xmlns:a16="http://schemas.microsoft.com/office/drawing/2014/main" id="{30E6A4B2-A3E7-6E4D-67B6-46B1708DB23C}"/>
              </a:ext>
            </a:extLst>
          </p:cNvPr>
          <p:cNvSpPr/>
          <p:nvPr/>
        </p:nvSpPr>
        <p:spPr>
          <a:xfrm>
            <a:off x="6580621" y="2563789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03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9">
            <a:extLst>
              <a:ext uri="{FF2B5EF4-FFF2-40B4-BE49-F238E27FC236}">
                <a16:creationId xmlns:a16="http://schemas.microsoft.com/office/drawing/2014/main" id="{8B2C3AD3-826C-9BCD-0A25-71B9D6FD7F73}"/>
              </a:ext>
            </a:extLst>
          </p:cNvPr>
          <p:cNvSpPr/>
          <p:nvPr/>
        </p:nvSpPr>
        <p:spPr>
          <a:xfrm>
            <a:off x="7037821" y="2563789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sz="2400" dirty="0">
                <a:solidFill>
                  <a:srgbClr val="00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Challenges and solutions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468BD95-ECC6-4277-906C-9B51492938D4}"/>
              </a:ext>
            </a:extLst>
          </p:cNvPr>
          <p:cNvSpPr/>
          <p:nvPr/>
        </p:nvSpPr>
        <p:spPr>
          <a:xfrm>
            <a:off x="6580621" y="3018176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04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1">
            <a:extLst>
              <a:ext uri="{FF2B5EF4-FFF2-40B4-BE49-F238E27FC236}">
                <a16:creationId xmlns:a16="http://schemas.microsoft.com/office/drawing/2014/main" id="{91D91F90-D85E-0749-177B-654EC4DE50FE}"/>
              </a:ext>
            </a:extLst>
          </p:cNvPr>
          <p:cNvSpPr/>
          <p:nvPr/>
        </p:nvSpPr>
        <p:spPr>
          <a:xfrm>
            <a:off x="7037821" y="3018176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</a:p>
        </p:txBody>
      </p:sp>
      <p:sp>
        <p:nvSpPr>
          <p:cNvPr id="13" name="Text 12">
            <a:extLst>
              <a:ext uri="{FF2B5EF4-FFF2-40B4-BE49-F238E27FC236}">
                <a16:creationId xmlns:a16="http://schemas.microsoft.com/office/drawing/2014/main" id="{3B6A8BFD-2E2F-8490-5BA5-DE5AEB726957}"/>
              </a:ext>
            </a:extLst>
          </p:cNvPr>
          <p:cNvSpPr/>
          <p:nvPr/>
        </p:nvSpPr>
        <p:spPr>
          <a:xfrm>
            <a:off x="6580621" y="3472563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05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3">
            <a:extLst>
              <a:ext uri="{FF2B5EF4-FFF2-40B4-BE49-F238E27FC236}">
                <a16:creationId xmlns:a16="http://schemas.microsoft.com/office/drawing/2014/main" id="{04FD2074-39D3-FD19-0360-731DEC26427A}"/>
              </a:ext>
            </a:extLst>
          </p:cNvPr>
          <p:cNvSpPr/>
          <p:nvPr/>
        </p:nvSpPr>
        <p:spPr>
          <a:xfrm>
            <a:off x="7037821" y="3472563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Visualizing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4">
            <a:extLst>
              <a:ext uri="{FF2B5EF4-FFF2-40B4-BE49-F238E27FC236}">
                <a16:creationId xmlns:a16="http://schemas.microsoft.com/office/drawing/2014/main" id="{ECC1623F-F066-EFC9-434B-0209A9651DF2}"/>
              </a:ext>
            </a:extLst>
          </p:cNvPr>
          <p:cNvSpPr/>
          <p:nvPr/>
        </p:nvSpPr>
        <p:spPr>
          <a:xfrm>
            <a:off x="6580621" y="3898074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06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5">
            <a:extLst>
              <a:ext uri="{FF2B5EF4-FFF2-40B4-BE49-F238E27FC236}">
                <a16:creationId xmlns:a16="http://schemas.microsoft.com/office/drawing/2014/main" id="{D5BF31A9-CB2F-2C6C-013C-BEA223E6F2E0}"/>
              </a:ext>
            </a:extLst>
          </p:cNvPr>
          <p:cNvSpPr/>
          <p:nvPr/>
        </p:nvSpPr>
        <p:spPr>
          <a:xfrm>
            <a:off x="7037821" y="3898074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0000"/>
                </a:solidFill>
              </a:rPr>
              <a:t>Implementation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6">
            <a:extLst>
              <a:ext uri="{FF2B5EF4-FFF2-40B4-BE49-F238E27FC236}">
                <a16:creationId xmlns:a16="http://schemas.microsoft.com/office/drawing/2014/main" id="{60B4D58E-5A17-EE71-FD85-5BB1B0673928}"/>
              </a:ext>
            </a:extLst>
          </p:cNvPr>
          <p:cNvSpPr/>
          <p:nvPr/>
        </p:nvSpPr>
        <p:spPr>
          <a:xfrm>
            <a:off x="6580621" y="4323585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07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7">
            <a:extLst>
              <a:ext uri="{FF2B5EF4-FFF2-40B4-BE49-F238E27FC236}">
                <a16:creationId xmlns:a16="http://schemas.microsoft.com/office/drawing/2014/main" id="{20E1D8E0-F9C0-44F8-40C0-F3495C8E7958}"/>
              </a:ext>
            </a:extLst>
          </p:cNvPr>
          <p:cNvSpPr/>
          <p:nvPr/>
        </p:nvSpPr>
        <p:spPr>
          <a:xfrm>
            <a:off x="7037821" y="4323585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" sz="2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8">
            <a:extLst>
              <a:ext uri="{FF2B5EF4-FFF2-40B4-BE49-F238E27FC236}">
                <a16:creationId xmlns:a16="http://schemas.microsoft.com/office/drawing/2014/main" id="{0B99F116-121E-EFFC-2EBB-FA7FFDF2C5B7}"/>
              </a:ext>
            </a:extLst>
          </p:cNvPr>
          <p:cNvSpPr/>
          <p:nvPr/>
        </p:nvSpPr>
        <p:spPr>
          <a:xfrm>
            <a:off x="6580621" y="4809902"/>
            <a:ext cx="64008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Outfit" pitchFamily="34" charset="-122"/>
                <a:cs typeface="Times New Roman" panose="02020603050405020304" pitchFamily="18" charset="0"/>
              </a:rPr>
              <a:t>08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9">
            <a:extLst>
              <a:ext uri="{FF2B5EF4-FFF2-40B4-BE49-F238E27FC236}">
                <a16:creationId xmlns:a16="http://schemas.microsoft.com/office/drawing/2014/main" id="{C63CBD41-5C71-AF9E-3658-1A96EAB81235}"/>
              </a:ext>
            </a:extLst>
          </p:cNvPr>
          <p:cNvSpPr/>
          <p:nvPr/>
        </p:nvSpPr>
        <p:spPr>
          <a:xfrm>
            <a:off x="6992101" y="4809902"/>
            <a:ext cx="4114800" cy="360045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Gradio Interface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478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F53BA9A-7808-6472-5E0C-0493F309B6D7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BF743ED6-2D45-72D7-CD79-9E647EFF65EA}"/>
              </a:ext>
            </a:extLst>
          </p:cNvPr>
          <p:cNvSpPr/>
          <p:nvPr/>
        </p:nvSpPr>
        <p:spPr>
          <a:xfrm>
            <a:off x="1032222" y="479057"/>
            <a:ext cx="5063778" cy="593591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4000" b="1" dirty="0">
                <a:solidFill>
                  <a:srgbClr val="000000"/>
                </a:solidFill>
              </a:rPr>
              <a:t>Project Overview</a:t>
            </a:r>
            <a:endParaRPr lang="en-US" sz="4000" b="1" dirty="0">
              <a:solidFill>
                <a:srgbClr val="000000"/>
              </a:solidFill>
            </a:endParaRPr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id="{CCE2F864-0769-13E9-5A84-417BFEFEF874}"/>
              </a:ext>
            </a:extLst>
          </p:cNvPr>
          <p:cNvSpPr/>
          <p:nvPr/>
        </p:nvSpPr>
        <p:spPr>
          <a:xfrm>
            <a:off x="4505597" y="2597973"/>
            <a:ext cx="4389120" cy="2865568"/>
          </a:xfrm>
          <a:prstGeom prst="rect">
            <a:avLst/>
          </a:prstGeom>
          <a:noFill/>
          <a:ln/>
        </p:spPr>
        <p:txBody>
          <a:bodyPr wrap="square" rtlCol="0" anchor="t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ts val="2000"/>
              </a:lnSpc>
              <a:buSzPct val="100000"/>
              <a:buChar char="•"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1C2C6AC4-A03B-216C-117F-420CE910AF8E}"/>
              </a:ext>
            </a:extLst>
          </p:cNvPr>
          <p:cNvSpPr/>
          <p:nvPr/>
        </p:nvSpPr>
        <p:spPr>
          <a:xfrm>
            <a:off x="5293979" y="557784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50" u="sng" dirty="0">
                <a:solidFill>
                  <a:srgbClr val="000000"/>
                </a:solidFill>
                <a:hlinkClick r:id="rId3" tooltip="Pexe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Photo by Pexels</a:t>
            </a:r>
            <a:endParaRPr lang="en-US" sz="1050" dirty="0">
              <a:solidFill>
                <a:srgbClr val="0000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D626541-A111-5450-07C4-657222BC48A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156483" y="2848600"/>
            <a:ext cx="6339329" cy="4216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b="1" dirty="0">
                <a:solidFill>
                  <a:srgbClr val="000000"/>
                </a:solidFill>
              </a:rPr>
              <a:t>Key Features:</a:t>
            </a:r>
          </a:p>
          <a:p>
            <a:endParaRPr lang="en-GB" sz="200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rgbClr val="000000"/>
                </a:solidFill>
              </a:rPr>
              <a:t>Semi-Supervised Learning</a:t>
            </a:r>
            <a:r>
              <a:rPr lang="en-GB" sz="2000" dirty="0">
                <a:solidFill>
                  <a:srgbClr val="000000"/>
                </a:solidFill>
              </a:rPr>
              <a:t>: Leverages both labelled and unlabelled data to enhance clustering accuracy.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rgbClr val="000000"/>
                </a:solidFill>
              </a:rPr>
              <a:t>Efficient Cell Grouping</a:t>
            </a:r>
            <a:r>
              <a:rPr lang="en-GB" sz="2000" dirty="0">
                <a:solidFill>
                  <a:srgbClr val="000000"/>
                </a:solidFill>
              </a:rPr>
              <a:t>: Segments cells into distinct clusters based on nuanced features.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rgbClr val="000000"/>
                </a:solidFill>
              </a:rPr>
              <a:t>Optimized for Performance</a:t>
            </a:r>
            <a:r>
              <a:rPr lang="en-GB" sz="2000" dirty="0">
                <a:solidFill>
                  <a:srgbClr val="000000"/>
                </a:solidFill>
              </a:rPr>
              <a:t>: Handles large datasets with speed and precision.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rgbClr val="000000"/>
                </a:solidFill>
              </a:rPr>
              <a:t>Interpretability</a:t>
            </a:r>
            <a:r>
              <a:rPr lang="en-GB" sz="2000" dirty="0">
                <a:solidFill>
                  <a:srgbClr val="000000"/>
                </a:solidFill>
              </a:rPr>
              <a:t>: Visualizes and explains cluster distributions clearly.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rgbClr val="000000"/>
                </a:solidFill>
              </a:rPr>
              <a:t>Scalability</a:t>
            </a:r>
            <a:r>
              <a:rPr lang="en-GB" sz="2000" dirty="0">
                <a:solidFill>
                  <a:srgbClr val="000000"/>
                </a:solidFill>
              </a:rPr>
              <a:t>: Manages large, complex datasets without compromising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TextBox 13">
            <a:extLst>
              <a:ext uri="{FF2B5EF4-FFF2-40B4-BE49-F238E27FC236}">
                <a16:creationId xmlns:a16="http://schemas.microsoft.com/office/drawing/2014/main" id="{CAFD0000-0F36-917A-9062-E4300951AC96}"/>
              </a:ext>
            </a:extLst>
          </p:cNvPr>
          <p:cNvSpPr txBox="1"/>
          <p:nvPr/>
        </p:nvSpPr>
        <p:spPr>
          <a:xfrm>
            <a:off x="2156483" y="1217384"/>
            <a:ext cx="607999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 dirty="0" err="1">
                <a:solidFill>
                  <a:srgbClr val="000000"/>
                </a:solidFill>
              </a:rPr>
              <a:t>CytoAutoCluster</a:t>
            </a:r>
            <a:r>
              <a:rPr lang="en-GB" sz="2000" dirty="0">
                <a:solidFill>
                  <a:srgbClr val="000000"/>
                </a:solidFill>
              </a:rPr>
              <a:t> is an advanced solution for clustering cells based on unique characteristics. Using semi-supervised learning, it enhances clustering accuracy and computational efficiency, providing valuable insights into cellular data.</a:t>
            </a:r>
            <a:endParaRPr lang="en-IN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32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190" y="384047"/>
            <a:ext cx="5449824" cy="1024128"/>
          </a:xfrm>
        </p:spPr>
        <p:txBody>
          <a:bodyPr anchor="b"/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</a:t>
            </a:r>
          </a:p>
        </p:txBody>
      </p:sp>
      <p:pic>
        <p:nvPicPr>
          <p:cNvPr id="8" name="table">
            <a:extLst>
              <a:ext uri="{FF2B5EF4-FFF2-40B4-BE49-F238E27FC236}">
                <a16:creationId xmlns:a16="http://schemas.microsoft.com/office/drawing/2014/main" id="{9D08C0EA-BACA-B342-D600-41D612C20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826" y="1838425"/>
            <a:ext cx="10396933" cy="36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7BE12AD-D808-BDE0-3EB8-5BC50B1D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270" y="635268"/>
            <a:ext cx="7534656" cy="914400"/>
          </a:xfrm>
        </p:spPr>
        <p:txBody>
          <a:bodyPr/>
          <a:lstStyle/>
          <a:p>
            <a:r>
              <a:rPr lang="en-US" sz="4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solutions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FDA37B-399A-B9F0-7A7D-2A891EB7FFA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414913" y="1998926"/>
            <a:ext cx="8778240" cy="2860147"/>
          </a:xfrm>
        </p:spPr>
        <p:txBody>
          <a:bodyPr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High Dimensionality:</a:t>
            </a:r>
            <a:r>
              <a:rPr lang="en-IN" sz="28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Complex data with 30+ markers per cell</a:t>
            </a: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●"/>
            </a:pPr>
            <a:r>
              <a:rPr lang="en-IN" sz="28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Noise:</a:t>
            </a:r>
            <a:r>
              <a:rPr lang="en-IN" sz="28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Instrument variability and sample inconsistencies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IN" sz="28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Label Imbalance:</a:t>
            </a:r>
            <a:r>
              <a:rPr lang="en-IN" sz="28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Rare cell types are underrepresented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IN" sz="28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Solution Strategy:</a:t>
            </a:r>
            <a:r>
              <a:rPr lang="en-IN" sz="28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Semi-supervised learning, feature extraction, and robust preprocessing.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CD348E-9357-0442-4555-AF6B4AFE3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fld id="{58FB4751-880F-D840-AAA9-3A15815CC996}" type="slidenum">
              <a:rPr 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913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7846849-DC0A-EE3B-2E5E-D669EC1273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83907" y="979371"/>
            <a:ext cx="8604985" cy="4899258"/>
          </a:xfrm>
        </p:spPr>
        <p:txBody>
          <a:bodyPr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IN" sz="36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</a:p>
          <a:p>
            <a:pPr marL="457200" lvl="0" indent="-3492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IN" sz="3200" b="1" dirty="0">
                <a:latin typeface="Times New Roman"/>
                <a:ea typeface="Times New Roman"/>
                <a:cs typeface="Times New Roman"/>
                <a:sym typeface="Times New Roman"/>
              </a:rPr>
              <a:t>Preprocessing:</a:t>
            </a:r>
          </a:p>
          <a:p>
            <a: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○"/>
            </a:pPr>
            <a:r>
              <a:rPr lang="en-IN" sz="3200" dirty="0">
                <a:latin typeface="Times New Roman"/>
                <a:ea typeface="Times New Roman"/>
                <a:cs typeface="Times New Roman"/>
                <a:sym typeface="Times New Roman"/>
              </a:rPr>
              <a:t>Data normalization and exploratory analysis</a:t>
            </a:r>
          </a:p>
          <a:p>
            <a: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-IN" sz="3200" dirty="0">
                <a:latin typeface="Times New Roman"/>
                <a:ea typeface="Times New Roman"/>
                <a:cs typeface="Times New Roman"/>
                <a:sym typeface="Times New Roman"/>
              </a:rPr>
              <a:t>Handling partially labelled datasets</a:t>
            </a: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IN" sz="3200" b="1" dirty="0">
                <a:latin typeface="Times New Roman"/>
                <a:ea typeface="Times New Roman"/>
                <a:cs typeface="Times New Roman"/>
                <a:sym typeface="Times New Roman"/>
              </a:rPr>
              <a:t>Clustering Techniques:</a:t>
            </a:r>
          </a:p>
          <a:p>
            <a: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-IN" sz="3200" dirty="0">
                <a:latin typeface="Times New Roman"/>
                <a:ea typeface="Times New Roman"/>
                <a:cs typeface="Times New Roman"/>
                <a:sym typeface="Times New Roman"/>
              </a:rPr>
              <a:t>Autoencoder-based dimensionality reduction</a:t>
            </a:r>
          </a:p>
          <a:p>
            <a: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-IN" sz="3200" dirty="0">
                <a:latin typeface="Times New Roman"/>
                <a:ea typeface="Times New Roman"/>
                <a:cs typeface="Times New Roman"/>
                <a:sym typeface="Times New Roman"/>
              </a:rPr>
              <a:t>t-SNE visualization for cluster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1096717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132;p29">
            <a:extLst>
              <a:ext uri="{FF2B5EF4-FFF2-40B4-BE49-F238E27FC236}">
                <a16:creationId xmlns:a16="http://schemas.microsoft.com/office/drawing/2014/main" id="{A3AA3AC3-EBA4-1AFE-DCDA-09A9E2CCF26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3027" y="1232034"/>
            <a:ext cx="6015789" cy="425436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DF036AC-AE0D-3988-821C-04CEE93E03B4}"/>
              </a:ext>
            </a:extLst>
          </p:cNvPr>
          <p:cNvSpPr txBox="1"/>
          <p:nvPr/>
        </p:nvSpPr>
        <p:spPr>
          <a:xfrm>
            <a:off x="392229" y="1116531"/>
            <a:ext cx="50652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Visualizing Data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6E5ECD-EE2B-2631-1DA3-A35F5D92C2AF}"/>
              </a:ext>
            </a:extLst>
          </p:cNvPr>
          <p:cNvSpPr txBox="1"/>
          <p:nvPr/>
        </p:nvSpPr>
        <p:spPr>
          <a:xfrm>
            <a:off x="392229" y="2026130"/>
            <a:ext cx="4776536" cy="21500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ts val="2000"/>
              </a:lnSpc>
              <a:buSzPct val="100000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Correlation Matrix: </a:t>
            </a:r>
            <a:r>
              <a:rPr lang="en-US" sz="2000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Heatmap analysis for relationships between features.
</a:t>
            </a:r>
            <a:r>
              <a:rPr lang="en-US" sz="2000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Skewness and Kurtosis Analysis</a:t>
            </a:r>
            <a:r>
              <a:rPr lang="en-US" sz="2000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: Understanding asymmetry and outlier impact.
</a:t>
            </a:r>
            <a:r>
              <a:rPr lang="en-US" sz="2000" b="1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t-SNE Visualization</a:t>
            </a:r>
            <a:r>
              <a:rPr lang="en-US" sz="2000" dirty="0">
                <a:solidFill>
                  <a:srgbClr val="000000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: Dimensionality reduction for visualizing clusters and patterns.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30106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788" y="211756"/>
            <a:ext cx="10360152" cy="914400"/>
          </a:xfrm>
        </p:spPr>
        <p:txBody>
          <a:bodyPr/>
          <a:lstStyle/>
          <a:p>
            <a:r>
              <a:rPr lang="en-US" sz="4400" b="1" dirty="0">
                <a:solidFill>
                  <a:srgbClr val="000000"/>
                </a:solidFill>
              </a:rPr>
              <a:t>Implementation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12FDC-7484-2B3B-E496-144348256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C66E95-765F-5B28-6F23-B773C4130119}"/>
              </a:ext>
            </a:extLst>
          </p:cNvPr>
          <p:cNvSpPr txBox="1"/>
          <p:nvPr/>
        </p:nvSpPr>
        <p:spPr>
          <a:xfrm>
            <a:off x="1472183" y="1195467"/>
            <a:ext cx="9038603" cy="2616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Semi-Supervised Learning:</a:t>
            </a: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○"/>
            </a:pP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Self-supervised encoder for feature extraction</a:t>
            </a: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○"/>
            </a:pP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Supervised fine-tuning with logistic regression and </a:t>
            </a:r>
            <a:r>
              <a:rPr lang="en-US" sz="24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XGBoost</a:t>
            </a:r>
            <a:endParaRPr lang="en-US" sz="2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Details:</a:t>
            </a: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○"/>
            </a:pP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Batch size, epochs, optimizers</a:t>
            </a: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○"/>
            </a:pP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Handling label imbalance with class weights</a:t>
            </a:r>
            <a:endParaRPr lang="en-US" sz="2800" dirty="0">
              <a:solidFill>
                <a:schemeClr val="dk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6DA793E-AD34-3688-7160-006EAC6E4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930" y="3881264"/>
            <a:ext cx="8874973" cy="263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348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5044F7-BD97-2FDE-4E33-A565BCF0E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781" y="558265"/>
            <a:ext cx="7534656" cy="914400"/>
          </a:xfrm>
        </p:spPr>
        <p:txBody>
          <a:bodyPr/>
          <a:lstStyle/>
          <a:p>
            <a:r>
              <a:rPr lang="en" sz="44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  <a:endParaRPr lang="en-US" sz="4800" dirty="0">
              <a:solidFill>
                <a:srgbClr val="0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9AB838-221F-5FD5-A22D-EF25A33B589E}"/>
              </a:ext>
            </a:extLst>
          </p:cNvPr>
          <p:cNvSpPr txBox="1"/>
          <p:nvPr/>
        </p:nvSpPr>
        <p:spPr>
          <a:xfrm>
            <a:off x="1135781" y="1750048"/>
            <a:ext cx="7190072" cy="3880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-IN" sz="2400" b="1" dirty="0">
                <a:latin typeface="Times New Roman"/>
                <a:ea typeface="Times New Roman"/>
                <a:cs typeface="Times New Roman"/>
                <a:sym typeface="Times New Roman"/>
              </a:rPr>
              <a:t>Quantitative Metrics:</a:t>
            </a: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○"/>
            </a:pPr>
            <a:r>
              <a:rPr lang="en-IN" sz="2400" dirty="0">
                <a:latin typeface="Times New Roman"/>
                <a:ea typeface="Times New Roman"/>
                <a:cs typeface="Times New Roman"/>
                <a:sym typeface="Times New Roman"/>
              </a:rPr>
              <a:t>Logistic Regression Log Loss: 0.0649</a:t>
            </a: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○"/>
            </a:pPr>
            <a:r>
              <a:rPr lang="en-IN" sz="2400" dirty="0" err="1">
                <a:latin typeface="Times New Roman"/>
                <a:ea typeface="Times New Roman"/>
                <a:cs typeface="Times New Roman"/>
                <a:sym typeface="Times New Roman"/>
              </a:rPr>
              <a:t>XGBoost</a:t>
            </a:r>
            <a:r>
              <a:rPr lang="en-IN" sz="2400" dirty="0">
                <a:latin typeface="Times New Roman"/>
                <a:ea typeface="Times New Roman"/>
                <a:cs typeface="Times New Roman"/>
                <a:sym typeface="Times New Roman"/>
              </a:rPr>
              <a:t> Log Loss: 0.0073</a:t>
            </a: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○"/>
            </a:pPr>
            <a:r>
              <a:rPr lang="en-IN" sz="2400" dirty="0">
                <a:latin typeface="Times New Roman"/>
                <a:ea typeface="Times New Roman"/>
                <a:cs typeface="Times New Roman"/>
                <a:sym typeface="Times New Roman"/>
              </a:rPr>
              <a:t>Self-Supervised Model Accuracy: 93.54%, AUROC: 99.09%</a:t>
            </a:r>
          </a:p>
          <a:p>
            <a:pPr marL="57785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</a:pPr>
            <a:endParaRPr lang="en-IN"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-US" sz="2400" b="1" dirty="0">
                <a:latin typeface="Times New Roman"/>
                <a:ea typeface="Times New Roman"/>
                <a:cs typeface="Times New Roman"/>
                <a:sym typeface="Times New Roman"/>
              </a:rPr>
              <a:t>Visual Insights:</a:t>
            </a: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○"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t-SNE plot showcasing cluster separation</a:t>
            </a:r>
          </a:p>
          <a:p>
            <a:pPr marL="57785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</a:pPr>
            <a:endParaRPr lang="en-IN" sz="2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" name="Google Shape;147;p31">
            <a:extLst>
              <a:ext uri="{FF2B5EF4-FFF2-40B4-BE49-F238E27FC236}">
                <a16:creationId xmlns:a16="http://schemas.microsoft.com/office/drawing/2014/main" id="{EAD0A144-A07B-90C5-77E3-A7183C9EECA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1171" y="1677202"/>
            <a:ext cx="4212657" cy="35035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990980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64407_win32_SD_v20" id="{3EA9D323-E7D5-42E3-83AA-4E89B21FB6B6}" vid="{BDF16A16-3A0E-4332-958C-C5797045A0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{595FBFD5-F3C6-428E-8F9A-AEE5E5DDE30D}tf11964407_win32</Template>
  <TotalTime>57</TotalTime>
  <Words>349</Words>
  <Application>Microsoft Office PowerPoint</Application>
  <PresentationFormat>Widescreen</PresentationFormat>
  <Paragraphs>81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Arial Rounded MT Bold</vt:lpstr>
      <vt:lpstr>Calibri</vt:lpstr>
      <vt:lpstr>Courier New</vt:lpstr>
      <vt:lpstr>Gill Sans Nova Light</vt:lpstr>
      <vt:lpstr>Outfit</vt:lpstr>
      <vt:lpstr>Sagona Book</vt:lpstr>
      <vt:lpstr>Times New Roman</vt:lpstr>
      <vt:lpstr>Custom</vt:lpstr>
      <vt:lpstr>CytoAutoClustur A Study of Mass Cytometry in Cells </vt:lpstr>
      <vt:lpstr>Table of Contents</vt:lpstr>
      <vt:lpstr>PowerPoint Presentation</vt:lpstr>
      <vt:lpstr>Dataset </vt:lpstr>
      <vt:lpstr>Challenges and solutions </vt:lpstr>
      <vt:lpstr>PowerPoint Presentation</vt:lpstr>
      <vt:lpstr>PowerPoint Presentation</vt:lpstr>
      <vt:lpstr>Implementation</vt:lpstr>
      <vt:lpstr>Results</vt:lpstr>
      <vt:lpstr>Gradio Interface for User Interaction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Anup Mensinkai</dc:creator>
  <cp:lastModifiedBy>Anup Mensinkai</cp:lastModifiedBy>
  <cp:revision>4</cp:revision>
  <dcterms:created xsi:type="dcterms:W3CDTF">2024-11-30T04:51:00Z</dcterms:created>
  <dcterms:modified xsi:type="dcterms:W3CDTF">2024-11-30T05:48:08Z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